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5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8377"/>
    <a:srgbClr val="4D2769"/>
    <a:srgbClr val="C32438"/>
    <a:srgbClr val="562F71"/>
    <a:srgbClr val="5E2C72"/>
    <a:srgbClr val="552C71"/>
    <a:srgbClr val="C53725"/>
    <a:srgbClr val="DE5768"/>
    <a:srgbClr val="D14545"/>
    <a:srgbClr val="AF42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379C98-3908-B938-0B26-4ADE8F0F9950}" v="25" dt="2023-06-13T12:04:31.417"/>
    <p1510:client id="{A29F2493-2854-4256-88C6-BDAB15446478}" v="173" dt="2023-06-13T12:52:13.495"/>
    <p1510:client id="{E0F78F9E-C479-4F70-981D-842D0E56AA3A}" v="1189" dt="2023-06-13T13:13:58.140"/>
    <p1510:client id="{F0C034D2-20C4-454B-845E-7BE6ECC43E45}" v="21" dt="2023-06-13T12:00:01.425"/>
    <p1510:client id="{F343AFE0-934E-4BDC-A801-54C05056937B}" v="243" dt="2023-06-14T10:31:24.4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F73491-2745-4248-8B8A-D26976C6AC0C}" type="datetimeFigureOut">
              <a:rPr lang="pt-BR" smtClean="0"/>
              <a:t>26/07/2023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D6EA4C-46F8-47FF-988F-69BCCBF73EBE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6619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6EA4C-46F8-47FF-988F-69BCCBF73EB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1556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0321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6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80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23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3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09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573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62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8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331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7/26/2023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31275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7/26/2023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93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0">
            <a:extLst>
              <a:ext uri="{FF2B5EF4-FFF2-40B4-BE49-F238E27FC236}">
                <a16:creationId xmlns:a16="http://schemas.microsoft.com/office/drawing/2014/main" id="{4DE524F2-C7AF-4466-BA99-09C19DE0D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remium Photo | Large ocean waves and moon drawn in old japanese style">
            <a:extLst>
              <a:ext uri="{FF2B5EF4-FFF2-40B4-BE49-F238E27FC236}">
                <a16:creationId xmlns:a16="http://schemas.microsoft.com/office/drawing/2014/main" id="{ABCBD736-E857-790E-1C27-6C87A3E3C19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6"/>
          <a:stretch/>
        </p:blipFill>
        <p:spPr bwMode="auto">
          <a:xfrm>
            <a:off x="20" y="-3"/>
            <a:ext cx="12191979" cy="6858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Freeform: Shape 1032">
            <a:extLst>
              <a:ext uri="{FF2B5EF4-FFF2-40B4-BE49-F238E27FC236}">
                <a16:creationId xmlns:a16="http://schemas.microsoft.com/office/drawing/2014/main" id="{904E317E-14BB-4200-84F3-2064B4C97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1DF94A24-8152-43C5-86F3-5CC95D809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17A875-0B2B-0E95-789D-7E38134F34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101"/>
            <a:ext cx="4953000" cy="2247899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pt-BR" sz="3700">
                <a:solidFill>
                  <a:srgbClr val="FFFFFF"/>
                </a:solidFill>
              </a:rPr>
              <a:t>Como chegamos a nossa solução?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3AB9FF-FF7B-5FAC-0839-3557D183B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2999" y="3345622"/>
            <a:ext cx="2858548" cy="855550"/>
          </a:xfrm>
        </p:spPr>
        <p:txBody>
          <a:bodyPr anchor="b"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Feito por Kaio, Juan e Leo F.</a:t>
            </a:r>
          </a:p>
        </p:txBody>
      </p:sp>
    </p:spTree>
    <p:extLst>
      <p:ext uri="{BB962C8B-B14F-4D97-AF65-F5344CB8AC3E}">
        <p14:creationId xmlns:p14="http://schemas.microsoft.com/office/powerpoint/2010/main" val="236459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3" name="Rectangle 2084">
            <a:extLst>
              <a:ext uri="{FF2B5EF4-FFF2-40B4-BE49-F238E27FC236}">
                <a16:creationId xmlns:a16="http://schemas.microsoft.com/office/drawing/2014/main" id="{685B57F6-59DE-4274-A37C-F47FE4E42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1AAB1DF-DDF8-E9B8-D523-AC7156716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7"/>
            <a:ext cx="8088406" cy="136089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spc="300"/>
              <a:t>Nossa necessidade</a:t>
            </a:r>
          </a:p>
        </p:txBody>
      </p:sp>
      <p:pic>
        <p:nvPicPr>
          <p:cNvPr id="2050" name="Picture 2" descr="Premium Vector | A beautiful pattern of japantraditional oriental  minimalistic japanese style vector illustration">
            <a:extLst>
              <a:ext uri="{FF2B5EF4-FFF2-40B4-BE49-F238E27FC236}">
                <a16:creationId xmlns:a16="http://schemas.microsoft.com/office/drawing/2014/main" id="{20BF2CC5-44FB-5889-457C-CF9B6333A7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86" r="12385" b="-1"/>
          <a:stretch/>
        </p:blipFill>
        <p:spPr bwMode="auto">
          <a:xfrm>
            <a:off x="4462998" y="10"/>
            <a:ext cx="7729002" cy="6857990"/>
          </a:xfrm>
          <a:custGeom>
            <a:avLst/>
            <a:gdLst/>
            <a:ahLst/>
            <a:cxnLst/>
            <a:rect l="l" t="t" r="r" b="b"/>
            <a:pathLst>
              <a:path w="7729002" h="6858000">
                <a:moveTo>
                  <a:pt x="6878624" y="0"/>
                </a:moveTo>
                <a:lnTo>
                  <a:pt x="7729002" y="0"/>
                </a:lnTo>
                <a:lnTo>
                  <a:pt x="7729002" y="4099788"/>
                </a:lnTo>
                <a:lnTo>
                  <a:pt x="5311608" y="6858000"/>
                </a:lnTo>
                <a:lnTo>
                  <a:pt x="868032" y="6858000"/>
                </a:lnTo>
                <a:close/>
                <a:moveTo>
                  <a:pt x="0" y="0"/>
                </a:moveTo>
                <a:lnTo>
                  <a:pt x="6878624" y="0"/>
                </a:lnTo>
                <a:lnTo>
                  <a:pt x="0" y="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D24C47-D507-3048-DFE8-25A7C0B71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3221243"/>
            <a:ext cx="5827427" cy="10969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dirty="0"/>
              <a:t>A </a:t>
            </a:r>
            <a:r>
              <a:rPr lang="en-US" dirty="0" err="1"/>
              <a:t>pedido</a:t>
            </a:r>
            <a:r>
              <a:rPr lang="en-US" dirty="0"/>
              <a:t> de um </a:t>
            </a:r>
            <a:r>
              <a:rPr lang="en-US" dirty="0" err="1"/>
              <a:t>restaurante</a:t>
            </a:r>
            <a:r>
              <a:rPr lang="en-US" dirty="0"/>
              <a:t> </a:t>
            </a:r>
            <a:r>
              <a:rPr lang="en-US" dirty="0" err="1"/>
              <a:t>japonês</a:t>
            </a:r>
            <a:r>
              <a:rPr lang="en-US" dirty="0"/>
              <a:t>, </a:t>
            </a:r>
            <a:r>
              <a:rPr lang="en-US" dirty="0" err="1"/>
              <a:t>nós</a:t>
            </a:r>
            <a:r>
              <a:rPr lang="en-US" dirty="0"/>
              <a:t>  </a:t>
            </a:r>
            <a:r>
              <a:rPr lang="en-US" dirty="0" err="1"/>
              <a:t>pensamos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solução</a:t>
            </a:r>
            <a:r>
              <a:rPr lang="en-US" dirty="0"/>
              <a:t> para o </a:t>
            </a:r>
            <a:r>
              <a:rPr lang="en-US" dirty="0" err="1"/>
              <a:t>ocorrido</a:t>
            </a:r>
            <a:r>
              <a:rPr lang="en-US" dirty="0"/>
              <a:t>.</a:t>
            </a:r>
          </a:p>
        </p:txBody>
      </p:sp>
      <p:cxnSp>
        <p:nvCxnSpPr>
          <p:cNvPr id="2094" name="Straight Connector 2086">
            <a:extLst>
              <a:ext uri="{FF2B5EF4-FFF2-40B4-BE49-F238E27FC236}">
                <a16:creationId xmlns:a16="http://schemas.microsoft.com/office/drawing/2014/main" id="{2AD042BA-B482-486E-9E0C-75374069B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938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Japanese Antique Ukiyo-e Style Samurai Woodblock Print 23&quot;">
            <a:extLst>
              <a:ext uri="{FF2B5EF4-FFF2-40B4-BE49-F238E27FC236}">
                <a16:creationId xmlns:a16="http://schemas.microsoft.com/office/drawing/2014/main" id="{3384BC17-350B-089F-3D48-2E41A4180723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5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15498" y="0"/>
            <a:ext cx="12340132" cy="7347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696A7D80-20C8-3E03-206F-714BF786596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534380"/>
            <a:ext cx="9906000" cy="1360488"/>
          </a:xfrm>
          <a:effectLst>
            <a:glow>
              <a:schemeClr val="accent1">
                <a:alpha val="63000"/>
              </a:schemeClr>
            </a:glow>
            <a:outerShdw blurRad="50800" dist="50800" dir="7200000" algn="ctr" rotWithShape="0">
              <a:srgbClr val="000000"/>
            </a:outerShdw>
          </a:effectLst>
        </p:spPr>
        <p:txBody>
          <a:bodyPr/>
          <a:lstStyle/>
          <a:p>
            <a:r>
              <a:rPr lang="pt-BR">
                <a:effectLst>
                  <a:outerShdw blurRad="50800" dist="50800" dir="5400000" algn="ctr" rotWithShape="0">
                    <a:srgbClr val="000000"/>
                  </a:outerShdw>
                </a:effectLst>
              </a:rPr>
              <a:t>Pensando fora da caixa</a:t>
            </a:r>
          </a:p>
        </p:txBody>
      </p:sp>
      <p:sp>
        <p:nvSpPr>
          <p:cNvPr id="20" name="Fluxograma: Dados 19">
            <a:extLst>
              <a:ext uri="{FF2B5EF4-FFF2-40B4-BE49-F238E27FC236}">
                <a16:creationId xmlns:a16="http://schemas.microsoft.com/office/drawing/2014/main" id="{0AC7B811-2E12-BBFB-E783-8A80232ECA5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560000">
            <a:off x="5733305" y="-1345885"/>
            <a:ext cx="5138648" cy="10263629"/>
          </a:xfrm>
          <a:prstGeom prst="flowChartInputOutput">
            <a:avLst/>
          </a:prstGeom>
          <a:solidFill>
            <a:srgbClr val="D14545">
              <a:alpha val="78000"/>
            </a:srgbClr>
          </a:solidFill>
          <a:effectLst>
            <a:outerShdw blurRad="50800" dist="50800" dir="5400000" sx="97000" sy="97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050CE78-7B86-C127-177D-F20C4002A5C9}"/>
              </a:ext>
            </a:extLst>
          </p:cNvPr>
          <p:cNvSpPr txBox="1"/>
          <p:nvPr/>
        </p:nvSpPr>
        <p:spPr>
          <a:xfrm>
            <a:off x="5516929" y="5061544"/>
            <a:ext cx="3131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/>
              <a:t>Só que percebemos o quão alto era o custo de cada coisa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7ADC831-17DD-696E-2679-27DF03C0F79A}"/>
              </a:ext>
            </a:extLst>
          </p:cNvPr>
          <p:cNvSpPr txBox="1"/>
          <p:nvPr/>
        </p:nvSpPr>
        <p:spPr>
          <a:xfrm>
            <a:off x="6641967" y="2833907"/>
            <a:ext cx="40121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/>
              <a:t>Pensamos em um aplicativo e tablets para cada mesa </a:t>
            </a:r>
          </a:p>
        </p:txBody>
      </p:sp>
      <p:sp>
        <p:nvSpPr>
          <p:cNvPr id="22" name="Fluxograma: Dados 21">
            <a:extLst>
              <a:ext uri="{FF2B5EF4-FFF2-40B4-BE49-F238E27FC236}">
                <a16:creationId xmlns:a16="http://schemas.microsoft.com/office/drawing/2014/main" id="{FF59A4E8-730E-B5E6-0092-4CA54A86BE97}"/>
              </a:ext>
            </a:extLst>
          </p:cNvPr>
          <p:cNvSpPr/>
          <p:nvPr/>
        </p:nvSpPr>
        <p:spPr>
          <a:xfrm rot="1860000">
            <a:off x="5794439" y="-704328"/>
            <a:ext cx="256169" cy="8816108"/>
          </a:xfrm>
          <a:prstGeom prst="flowChartInputOutput">
            <a:avLst/>
          </a:prstGeom>
          <a:solidFill>
            <a:schemeClr val="tx1">
              <a:alpha val="82000"/>
            </a:schemeClr>
          </a:solidFill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Fluxograma: Dados 22">
            <a:extLst>
              <a:ext uri="{FF2B5EF4-FFF2-40B4-BE49-F238E27FC236}">
                <a16:creationId xmlns:a16="http://schemas.microsoft.com/office/drawing/2014/main" id="{F99AAA4E-7AC6-F381-FA62-B477CC8291DE}"/>
              </a:ext>
            </a:extLst>
          </p:cNvPr>
          <p:cNvSpPr/>
          <p:nvPr/>
        </p:nvSpPr>
        <p:spPr>
          <a:xfrm rot="1860000">
            <a:off x="10427087" y="-428953"/>
            <a:ext cx="256169" cy="8816108"/>
          </a:xfrm>
          <a:prstGeom prst="flowChartInputOutput">
            <a:avLst/>
          </a:prstGeom>
          <a:solidFill>
            <a:schemeClr val="tx1">
              <a:alpha val="82000"/>
            </a:schemeClr>
          </a:solidFill>
          <a:effectLst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848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FD57F13B-6973-4CE9-92F3-5EC476ED9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4" name="Picture 10" descr="Vetor de Japanese samurai and geishas. Ancient illustration. Classical  engraving art. Asian culture. Kabuki actors. Medieval Japan background do  Stock | Adobe Stock">
            <a:extLst>
              <a:ext uri="{FF2B5EF4-FFF2-40B4-BE49-F238E27FC236}">
                <a16:creationId xmlns:a16="http://schemas.microsoft.com/office/drawing/2014/main" id="{E04DB33D-C827-5FC9-354C-F2CE7718E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247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22F6065-DE7A-F8A6-07ED-5ED4E8BDB135}"/>
              </a:ext>
            </a:extLst>
          </p:cNvPr>
          <p:cNvSpPr/>
          <p:nvPr/>
        </p:nvSpPr>
        <p:spPr>
          <a:xfrm>
            <a:off x="3476214" y="51787"/>
            <a:ext cx="5448936" cy="4242215"/>
          </a:xfrm>
          <a:prstGeom prst="rect">
            <a:avLst/>
          </a:prstGeom>
          <a:solidFill>
            <a:srgbClr val="C32438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riângulo isósceles 6">
            <a:extLst>
              <a:ext uri="{FF2B5EF4-FFF2-40B4-BE49-F238E27FC236}">
                <a16:creationId xmlns:a16="http://schemas.microsoft.com/office/drawing/2014/main" id="{88AAD2E4-B8A5-BE1A-ABDB-55A812310369}"/>
              </a:ext>
            </a:extLst>
          </p:cNvPr>
          <p:cNvSpPr/>
          <p:nvPr/>
        </p:nvSpPr>
        <p:spPr>
          <a:xfrm rot="10800000">
            <a:off x="3449423" y="4193914"/>
            <a:ext cx="2728210" cy="2248525"/>
          </a:xfrm>
          <a:prstGeom prst="triangle">
            <a:avLst>
              <a:gd name="adj" fmla="val 100000"/>
            </a:avLst>
          </a:prstGeom>
          <a:solidFill>
            <a:srgbClr val="C32438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riângulo isósceles 7">
            <a:extLst>
              <a:ext uri="{FF2B5EF4-FFF2-40B4-BE49-F238E27FC236}">
                <a16:creationId xmlns:a16="http://schemas.microsoft.com/office/drawing/2014/main" id="{1A2EBC07-53AC-34B9-7B44-A4D0ACB57CE9}"/>
              </a:ext>
            </a:extLst>
          </p:cNvPr>
          <p:cNvSpPr/>
          <p:nvPr/>
        </p:nvSpPr>
        <p:spPr>
          <a:xfrm rot="10800000">
            <a:off x="6276729" y="4281971"/>
            <a:ext cx="2728210" cy="2248525"/>
          </a:xfrm>
          <a:prstGeom prst="triangle">
            <a:avLst>
              <a:gd name="adj" fmla="val 0"/>
            </a:avLst>
          </a:prstGeom>
          <a:solidFill>
            <a:srgbClr val="C32438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C4241B1-BBDC-82D7-9FF3-A6ED89222D0F}"/>
              </a:ext>
            </a:extLst>
          </p:cNvPr>
          <p:cNvSpPr/>
          <p:nvPr/>
        </p:nvSpPr>
        <p:spPr>
          <a:xfrm>
            <a:off x="3365864" y="38860"/>
            <a:ext cx="155514" cy="6390652"/>
          </a:xfrm>
          <a:prstGeom prst="rect">
            <a:avLst/>
          </a:prstGeom>
          <a:solidFill>
            <a:schemeClr val="tx1">
              <a:alpha val="87000"/>
            </a:schemeClr>
          </a:solidFill>
          <a:ln>
            <a:noFill/>
          </a:ln>
          <a:effectLst>
            <a:reflection stA="45000" endPos="0" dist="50800" dir="5400000" sy="-100000" algn="bl" rotWithShape="0"/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1C99A7C7-E103-A70C-49F8-61F85EB1A119}"/>
              </a:ext>
            </a:extLst>
          </p:cNvPr>
          <p:cNvSpPr/>
          <p:nvPr/>
        </p:nvSpPr>
        <p:spPr>
          <a:xfrm rot="2996192">
            <a:off x="4696300" y="3401133"/>
            <a:ext cx="215408" cy="3672194"/>
          </a:xfrm>
          <a:prstGeom prst="rect">
            <a:avLst/>
          </a:prstGeom>
          <a:solidFill>
            <a:schemeClr val="tx1">
              <a:alpha val="87000"/>
            </a:schemeClr>
          </a:solidFill>
          <a:ln>
            <a:noFill/>
          </a:ln>
          <a:effectLst>
            <a:reflection stA="45000" endPos="0" dist="50800" dir="5400000" sy="-100000" algn="bl" rotWithShape="0"/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0C6A40B-2E3C-AB19-85AC-2EE354BC2AAB}"/>
              </a:ext>
            </a:extLst>
          </p:cNvPr>
          <p:cNvSpPr/>
          <p:nvPr/>
        </p:nvSpPr>
        <p:spPr>
          <a:xfrm>
            <a:off x="8873755" y="-1990"/>
            <a:ext cx="118037" cy="6403143"/>
          </a:xfrm>
          <a:prstGeom prst="rect">
            <a:avLst/>
          </a:prstGeom>
          <a:solidFill>
            <a:schemeClr val="tx1">
              <a:alpha val="87000"/>
            </a:schemeClr>
          </a:solidFill>
          <a:ln>
            <a:noFill/>
          </a:ln>
          <a:effectLst>
            <a:reflection stA="45000" endPos="0" dist="50800" dir="5400000" sy="-100000" algn="bl" rotWithShape="0"/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B7674A2-697F-B925-E8A9-C54D3925508C}"/>
              </a:ext>
            </a:extLst>
          </p:cNvPr>
          <p:cNvSpPr/>
          <p:nvPr/>
        </p:nvSpPr>
        <p:spPr>
          <a:xfrm rot="18600000">
            <a:off x="7456001" y="3384112"/>
            <a:ext cx="202920" cy="3771295"/>
          </a:xfrm>
          <a:prstGeom prst="rect">
            <a:avLst/>
          </a:prstGeom>
          <a:solidFill>
            <a:schemeClr val="tx1">
              <a:alpha val="87000"/>
            </a:schemeClr>
          </a:solidFill>
          <a:ln>
            <a:noFill/>
          </a:ln>
          <a:effectLst>
            <a:reflection stA="45000" endPos="0" dist="50800" dir="5400000" sy="-100000" algn="bl" rotWithShape="0"/>
            <a:softEdge rad="38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830499A-D9B1-15FD-F96A-8F7CCDD89E11}"/>
              </a:ext>
            </a:extLst>
          </p:cNvPr>
          <p:cNvSpPr txBox="1"/>
          <p:nvPr/>
        </p:nvSpPr>
        <p:spPr>
          <a:xfrm>
            <a:off x="4512752" y="286449"/>
            <a:ext cx="3877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PENSANDO ALEM DA CAIXA: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548D2A2-8015-2F2D-414C-88D780F33EF0}"/>
              </a:ext>
            </a:extLst>
          </p:cNvPr>
          <p:cNvSpPr txBox="1"/>
          <p:nvPr/>
        </p:nvSpPr>
        <p:spPr>
          <a:xfrm>
            <a:off x="3688653" y="1015215"/>
            <a:ext cx="5176153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>
                <a:ea typeface="+mn-lt"/>
                <a:cs typeface="+mn-lt"/>
              </a:rPr>
              <a:t>Uma solução proposta é a implementação de um cardápio digital vinculado a uma comanda(QR </a:t>
            </a:r>
            <a:r>
              <a:rPr lang="pt-BR" err="1">
                <a:ea typeface="+mn-lt"/>
                <a:cs typeface="+mn-lt"/>
              </a:rPr>
              <a:t>code</a:t>
            </a:r>
            <a:r>
              <a:rPr lang="pt-BR">
                <a:ea typeface="+mn-lt"/>
                <a:cs typeface="+mn-lt"/>
              </a:rPr>
              <a:t>). O cliente utilizará o cardápio digital para escolher os itens desejados, com informações sobre a comida e o preço de cada unidade. Após fazer o pedido, o sistema calculará o preço total e enviará a solicitação ao cozinheiro. Este terá um tempo determinado para preparar o pedido, que será disponibilizado no balcão para o cliente(se os clientes não tiverem um celular com QR </a:t>
            </a:r>
            <a:r>
              <a:rPr lang="pt-BR" err="1">
                <a:ea typeface="+mn-lt"/>
                <a:cs typeface="+mn-lt"/>
              </a:rPr>
              <a:t>code</a:t>
            </a:r>
            <a:r>
              <a:rPr lang="pt-BR">
                <a:ea typeface="+mn-lt"/>
                <a:cs typeface="+mn-lt"/>
              </a:rPr>
              <a:t> ser disponibilizado o link pelo site.)</a:t>
            </a:r>
            <a:endParaRPr lang="pt-BR"/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7293416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2">
            <a:extLst>
              <a:ext uri="{FF2B5EF4-FFF2-40B4-BE49-F238E27FC236}">
                <a16:creationId xmlns:a16="http://schemas.microsoft.com/office/drawing/2014/main" id="{67483244-D84C-744B-A164-3840DF397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744795"/>
            <a:ext cx="2743200" cy="1368410"/>
          </a:xfrm>
          <a:prstGeom prst="rect">
            <a:avLst/>
          </a:prstGeom>
        </p:spPr>
      </p:pic>
      <p:pic>
        <p:nvPicPr>
          <p:cNvPr id="3" name="Imagem 3">
            <a:extLst>
              <a:ext uri="{FF2B5EF4-FFF2-40B4-BE49-F238E27FC236}">
                <a16:creationId xmlns:a16="http://schemas.microsoft.com/office/drawing/2014/main" id="{B423CFDB-9EE6-57A9-C116-ECB4E9EDE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280"/>
            <a:ext cx="12261010" cy="6860560"/>
          </a:xfrm>
          <a:prstGeom prst="rect">
            <a:avLst/>
          </a:prstGeom>
        </p:spPr>
      </p:pic>
      <p:sp>
        <p:nvSpPr>
          <p:cNvPr id="6" name="Fluxograma: Vários Documentos 5">
            <a:extLst>
              <a:ext uri="{FF2B5EF4-FFF2-40B4-BE49-F238E27FC236}">
                <a16:creationId xmlns:a16="http://schemas.microsoft.com/office/drawing/2014/main" id="{6B1E04DF-922A-E6B1-2AAD-D92637C40414}"/>
              </a:ext>
            </a:extLst>
          </p:cNvPr>
          <p:cNvSpPr/>
          <p:nvPr/>
        </p:nvSpPr>
        <p:spPr>
          <a:xfrm>
            <a:off x="284813" y="425625"/>
            <a:ext cx="4439587" cy="3687580"/>
          </a:xfrm>
          <a:prstGeom prst="flowChartMultidocument">
            <a:avLst/>
          </a:prstGeom>
          <a:solidFill>
            <a:srgbClr val="562F71">
              <a:alpha val="7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19467D1-7BCD-3DD9-4A1E-7D1C2FFA822D}"/>
              </a:ext>
            </a:extLst>
          </p:cNvPr>
          <p:cNvSpPr txBox="1"/>
          <p:nvPr/>
        </p:nvSpPr>
        <p:spPr>
          <a:xfrm>
            <a:off x="584616" y="1229193"/>
            <a:ext cx="34027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O clientes que quiser rodizio terão que selecionar no site a opção rodizio embaixo do cardápio e escolher o que gostaria que viesse no rodizio</a:t>
            </a:r>
          </a:p>
        </p:txBody>
      </p:sp>
      <p:sp>
        <p:nvSpPr>
          <p:cNvPr id="5" name="Fluxograma: Fita Perfurada 4">
            <a:extLst>
              <a:ext uri="{FF2B5EF4-FFF2-40B4-BE49-F238E27FC236}">
                <a16:creationId xmlns:a16="http://schemas.microsoft.com/office/drawing/2014/main" id="{DE5222A6-CA54-741F-E67E-6FF7E2359140}"/>
              </a:ext>
            </a:extLst>
          </p:cNvPr>
          <p:cNvSpPr/>
          <p:nvPr/>
        </p:nvSpPr>
        <p:spPr>
          <a:xfrm>
            <a:off x="6610663" y="3858371"/>
            <a:ext cx="4996721" cy="1807912"/>
          </a:xfrm>
          <a:prstGeom prst="flowChartPunchedTape">
            <a:avLst/>
          </a:prstGeom>
          <a:solidFill>
            <a:srgbClr val="4D2769">
              <a:alpha val="83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ilindro 6">
            <a:extLst>
              <a:ext uri="{FF2B5EF4-FFF2-40B4-BE49-F238E27FC236}">
                <a16:creationId xmlns:a16="http://schemas.microsoft.com/office/drawing/2014/main" id="{60F1CF9A-7C30-6AF0-8A3C-0AB4F50FC8B0}"/>
              </a:ext>
            </a:extLst>
          </p:cNvPr>
          <p:cNvSpPr/>
          <p:nvPr/>
        </p:nvSpPr>
        <p:spPr>
          <a:xfrm>
            <a:off x="6483245" y="4007316"/>
            <a:ext cx="464696" cy="1594460"/>
          </a:xfrm>
          <a:prstGeom prst="can">
            <a:avLst>
              <a:gd name="adj" fmla="val 70161"/>
            </a:avLst>
          </a:prstGeom>
          <a:solidFill>
            <a:srgbClr val="4D27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ilindro 7">
            <a:extLst>
              <a:ext uri="{FF2B5EF4-FFF2-40B4-BE49-F238E27FC236}">
                <a16:creationId xmlns:a16="http://schemas.microsoft.com/office/drawing/2014/main" id="{D7D2C0F5-1CD6-CE2D-D1BE-1A328838C098}"/>
              </a:ext>
            </a:extLst>
          </p:cNvPr>
          <p:cNvSpPr/>
          <p:nvPr/>
        </p:nvSpPr>
        <p:spPr>
          <a:xfrm>
            <a:off x="11558215" y="3793864"/>
            <a:ext cx="464696" cy="1807912"/>
          </a:xfrm>
          <a:prstGeom prst="can">
            <a:avLst>
              <a:gd name="adj" fmla="val 79839"/>
            </a:avLst>
          </a:prstGeom>
          <a:solidFill>
            <a:srgbClr val="4D27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1D5287A-89B7-E063-2575-489BE5CA4612}"/>
              </a:ext>
            </a:extLst>
          </p:cNvPr>
          <p:cNvSpPr txBox="1"/>
          <p:nvPr/>
        </p:nvSpPr>
        <p:spPr>
          <a:xfrm>
            <a:off x="7180289" y="4512039"/>
            <a:ext cx="42439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/>
              <a:t>Nosso site terá três idiomas português/inglês/japonês.</a:t>
            </a:r>
          </a:p>
        </p:txBody>
      </p:sp>
    </p:spTree>
    <p:extLst>
      <p:ext uri="{BB962C8B-B14F-4D97-AF65-F5344CB8AC3E}">
        <p14:creationId xmlns:p14="http://schemas.microsoft.com/office/powerpoint/2010/main" val="69287322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D57F13B-6973-4CE9-92F3-5EC476ED9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E22A66C-2B6A-D31B-8F43-70BE6BFD7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Triângulo Retângulo 4">
            <a:extLst>
              <a:ext uri="{FF2B5EF4-FFF2-40B4-BE49-F238E27FC236}">
                <a16:creationId xmlns:a16="http://schemas.microsoft.com/office/drawing/2014/main" id="{056B1CFE-8FCB-A2CC-725F-08DE52BA6B6B}"/>
              </a:ext>
            </a:extLst>
          </p:cNvPr>
          <p:cNvSpPr/>
          <p:nvPr/>
        </p:nvSpPr>
        <p:spPr>
          <a:xfrm>
            <a:off x="-6" y="0"/>
            <a:ext cx="6096001" cy="6858000"/>
          </a:xfrm>
          <a:prstGeom prst="rtTriangle">
            <a:avLst/>
          </a:prstGeom>
          <a:solidFill>
            <a:srgbClr val="C32438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riângulo Retângulo 5">
            <a:extLst>
              <a:ext uri="{FF2B5EF4-FFF2-40B4-BE49-F238E27FC236}">
                <a16:creationId xmlns:a16="http://schemas.microsoft.com/office/drawing/2014/main" id="{0D2C4CF2-1F51-3F01-9B13-C06770FF88F0}"/>
              </a:ext>
            </a:extLst>
          </p:cNvPr>
          <p:cNvSpPr/>
          <p:nvPr/>
        </p:nvSpPr>
        <p:spPr>
          <a:xfrm rot="10800000">
            <a:off x="6095997" y="0"/>
            <a:ext cx="6096001" cy="6858000"/>
          </a:xfrm>
          <a:prstGeom prst="rtTriangle">
            <a:avLst/>
          </a:prstGeom>
          <a:solidFill>
            <a:srgbClr val="C32438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377E860E-7B1E-9701-AA71-BB167F1BA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684" y="689548"/>
            <a:ext cx="8048625" cy="4249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5F032272-32FD-29F0-940E-492587AB6CB3}"/>
              </a:ext>
            </a:extLst>
          </p:cNvPr>
          <p:cNvSpPr/>
          <p:nvPr/>
        </p:nvSpPr>
        <p:spPr>
          <a:xfrm>
            <a:off x="4866802" y="1933731"/>
            <a:ext cx="2458387" cy="13491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2238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FD57F13B-6973-4CE9-92F3-5EC476ED9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Whatever Happened to the Samurai? - JSTOR Daily">
            <a:extLst>
              <a:ext uri="{FF2B5EF4-FFF2-40B4-BE49-F238E27FC236}">
                <a16:creationId xmlns:a16="http://schemas.microsoft.com/office/drawing/2014/main" id="{C5CF3D1B-EC39-49F8-3D22-4679A7D6C3F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0"/>
            <a:ext cx="12191979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lagem: Vertical 3">
            <a:extLst>
              <a:ext uri="{FF2B5EF4-FFF2-40B4-BE49-F238E27FC236}">
                <a16:creationId xmlns:a16="http://schemas.microsoft.com/office/drawing/2014/main" id="{8206318B-3087-243F-8BA0-A3298C7335FC}"/>
              </a:ext>
            </a:extLst>
          </p:cNvPr>
          <p:cNvSpPr/>
          <p:nvPr/>
        </p:nvSpPr>
        <p:spPr>
          <a:xfrm>
            <a:off x="2841457" y="68387"/>
            <a:ext cx="5771148" cy="5951610"/>
          </a:xfrm>
          <a:prstGeom prst="verticalScroll">
            <a:avLst/>
          </a:prstGeom>
          <a:solidFill>
            <a:schemeClr val="accent4">
              <a:lumMod val="75000"/>
              <a:alpha val="78000"/>
            </a:schemeClr>
          </a:solidFill>
          <a:ln w="38100">
            <a:solidFill>
              <a:schemeClr val="tx1"/>
            </a:solidFill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285750" indent="-285750" algn="just">
              <a:buFont typeface="Arial"/>
              <a:buChar char="•"/>
            </a:pPr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854484B-9775-EC49-F16F-308E7F0ABFF9}"/>
              </a:ext>
            </a:extLst>
          </p:cNvPr>
          <p:cNvSpPr txBox="1"/>
          <p:nvPr/>
        </p:nvSpPr>
        <p:spPr>
          <a:xfrm>
            <a:off x="3832081" y="1459958"/>
            <a:ext cx="3457239" cy="440120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algn="just" rtl="0">
              <a:buChar char="•"/>
            </a:pPr>
            <a:r>
              <a:rPr lang="pt-BR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Valor televisões R$1.448,00 a</a:t>
            </a:r>
          </a:p>
          <a:p>
            <a:pPr lvl="0" algn="just" rtl="0"/>
            <a:r>
              <a:rPr lang="pt-BR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R$2.000</a:t>
            </a:r>
            <a:r>
              <a:rPr lang="en-US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​</a:t>
            </a:r>
          </a:p>
          <a:p>
            <a:pPr algn="just">
              <a:buChar char="•"/>
            </a:pPr>
            <a:endParaRPr lang="en-US" sz="2000" dirty="0">
              <a:solidFill>
                <a:srgbClr val="FFFFFF"/>
              </a:solidFill>
              <a:latin typeface="Walbaum Display"/>
              <a:ea typeface="Arial"/>
              <a:cs typeface="Arial"/>
            </a:endParaRPr>
          </a:p>
          <a:p>
            <a:pPr algn="just">
              <a:buChar char="•"/>
            </a:pPr>
            <a:r>
              <a:rPr lang="pt-BR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Adesivo R$0,22 a    </a:t>
            </a:r>
          </a:p>
          <a:p>
            <a:pPr algn="just"/>
            <a:r>
              <a:rPr lang="pt-BR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R$5,00(por mesa)</a:t>
            </a:r>
          </a:p>
          <a:p>
            <a:pPr algn="just">
              <a:buChar char="•"/>
            </a:pPr>
            <a:endParaRPr lang="pt-BR" sz="2000" dirty="0">
              <a:solidFill>
                <a:srgbClr val="FFFFFF"/>
              </a:solidFill>
              <a:latin typeface="Walbaum Display"/>
              <a:ea typeface="Arial"/>
              <a:cs typeface="Arial"/>
            </a:endParaRPr>
          </a:p>
          <a:p>
            <a:pPr lvl="0" algn="just" rtl="0">
              <a:buChar char="•"/>
            </a:pPr>
            <a:r>
              <a:rPr lang="pt-BR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Fazer do site R$2.500 </a:t>
            </a:r>
            <a:r>
              <a:rPr lang="en-US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​a R$3.000</a:t>
            </a:r>
          </a:p>
          <a:p>
            <a:pPr algn="just">
              <a:buChar char="•"/>
            </a:pPr>
            <a:endParaRPr lang="en-US" sz="2000" dirty="0">
              <a:solidFill>
                <a:srgbClr val="FFFFFF"/>
              </a:solidFill>
              <a:latin typeface="Walbaum Display"/>
              <a:ea typeface="Arial"/>
              <a:cs typeface="Arial"/>
            </a:endParaRPr>
          </a:p>
          <a:p>
            <a:pPr lvl="0" algn="just" rtl="0">
              <a:buChar char="•"/>
            </a:pPr>
            <a:r>
              <a:rPr lang="pt-BR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Manutenção do site R$300</a:t>
            </a:r>
            <a:r>
              <a:rPr lang="en-US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​</a:t>
            </a:r>
          </a:p>
          <a:p>
            <a:pPr algn="just">
              <a:buChar char="•"/>
            </a:pPr>
            <a:endParaRPr lang="en-US" sz="2000" dirty="0">
              <a:solidFill>
                <a:srgbClr val="FFFFFF"/>
              </a:solidFill>
              <a:latin typeface="Walbaum Display"/>
              <a:ea typeface="Arial"/>
              <a:cs typeface="Arial"/>
            </a:endParaRPr>
          </a:p>
          <a:p>
            <a:pPr lvl="0" algn="just" rtl="0">
              <a:buChar char="•"/>
            </a:pPr>
            <a:r>
              <a:rPr lang="pt-BR" sz="2000" dirty="0">
                <a:solidFill>
                  <a:srgbClr val="FFFFFF"/>
                </a:solidFill>
                <a:latin typeface="Walbaum Display"/>
                <a:ea typeface="Arial"/>
                <a:cs typeface="Arial"/>
              </a:rPr>
              <a:t>Arte do cardápio R$80,00</a:t>
            </a:r>
          </a:p>
          <a:p>
            <a:pPr lvl="0" algn="just" rtl="0">
              <a:buChar char="•"/>
            </a:pPr>
            <a:endParaRPr lang="pt-BR" sz="2000" dirty="0">
              <a:solidFill>
                <a:srgbClr val="FFFFFF"/>
              </a:solidFill>
              <a:latin typeface="Walbaum Display"/>
              <a:cs typeface="Arial"/>
            </a:endParaRPr>
          </a:p>
          <a:p>
            <a:pPr lvl="0" algn="just" rtl="0">
              <a:buChar char="•"/>
            </a:pPr>
            <a:r>
              <a:rPr lang="pt-BR" sz="2000" dirty="0">
                <a:solidFill>
                  <a:srgbClr val="FFFFFF"/>
                </a:solidFill>
                <a:latin typeface="Walbaum Display"/>
                <a:cs typeface="Arial"/>
              </a:rPr>
              <a:t>Tradutor R$250,00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72953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04C7930-D49F-39C7-9C07-98E60A1FCE52}"/>
              </a:ext>
            </a:extLst>
          </p:cNvPr>
          <p:cNvSpPr txBox="1"/>
          <p:nvPr/>
        </p:nvSpPr>
        <p:spPr>
          <a:xfrm>
            <a:off x="6840512" y="2459504"/>
            <a:ext cx="53514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/>
              <a:t>OBRIGADO A</a:t>
            </a:r>
          </a:p>
          <a:p>
            <a:r>
              <a:rPr lang="pt-BR" sz="6000" dirty="0"/>
              <a:t> TODOS</a:t>
            </a:r>
          </a:p>
        </p:txBody>
      </p:sp>
      <p:pic>
        <p:nvPicPr>
          <p:cNvPr id="1026" name="Picture 2" descr="Transfer Vinílico Flork Meme - Joinha - 01 unidade - Rizzo - Loja de  Confeitaria | Rizzo Confeitaria">
            <a:extLst>
              <a:ext uri="{FF2B5EF4-FFF2-40B4-BE49-F238E27FC236}">
                <a16:creationId xmlns:a16="http://schemas.microsoft.com/office/drawing/2014/main" id="{E1642951-BC29-75D4-EBFF-39C58B0C2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702636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RegattaVTI">
  <a:themeElements>
    <a:clrScheme name="AnalogousFromDarkSeedLeftStep">
      <a:dk1>
        <a:srgbClr val="000000"/>
      </a:dk1>
      <a:lt1>
        <a:srgbClr val="FFFFFF"/>
      </a:lt1>
      <a:dk2>
        <a:srgbClr val="1E2E35"/>
      </a:dk2>
      <a:lt2>
        <a:srgbClr val="E2E8E2"/>
      </a:lt2>
      <a:accent1>
        <a:srgbClr val="CC41CF"/>
      </a:accent1>
      <a:accent2>
        <a:srgbClr val="7E2FBD"/>
      </a:accent2>
      <a:accent3>
        <a:srgbClr val="5541CF"/>
      </a:accent3>
      <a:accent4>
        <a:srgbClr val="2F56BD"/>
      </a:accent4>
      <a:accent5>
        <a:srgbClr val="41A3CF"/>
      </a:accent5>
      <a:accent6>
        <a:srgbClr val="2CB4A5"/>
      </a:accent6>
      <a:hlink>
        <a:srgbClr val="3F82BF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250</Words>
  <Application>Microsoft Office PowerPoint</Application>
  <PresentationFormat>Widescreen</PresentationFormat>
  <Paragraphs>27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RegattaVTI</vt:lpstr>
      <vt:lpstr>Como chegamos a nossa solução? </vt:lpstr>
      <vt:lpstr>Nossa necessidade</vt:lpstr>
      <vt:lpstr>Pensando fora da caixa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Como chegamos a nossa solução? </dc:title>
  <dc:creator>LEONARDO FERNANDO FREIRE GOMES DE SOUZA</dc:creator>
  <cp:lastModifiedBy>JUAN FERNANDES GOES DE SOUZA</cp:lastModifiedBy>
  <cp:revision>3</cp:revision>
  <dcterms:created xsi:type="dcterms:W3CDTF">2023-05-26T13:52:28Z</dcterms:created>
  <dcterms:modified xsi:type="dcterms:W3CDTF">2023-07-26T14:09:16Z</dcterms:modified>
</cp:coreProperties>
</file>